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8" r:id="rId2"/>
    <p:sldId id="282" r:id="rId3"/>
    <p:sldId id="283" r:id="rId4"/>
    <p:sldId id="284" r:id="rId5"/>
    <p:sldId id="285" r:id="rId6"/>
    <p:sldId id="286" r:id="rId7"/>
    <p:sldId id="289" r:id="rId8"/>
    <p:sldId id="290" r:id="rId9"/>
  </p:sldIdLst>
  <p:sldSz cx="12192000" cy="6858000"/>
  <p:notesSz cx="923925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F5FB"/>
    <a:srgbClr val="FFE38B"/>
    <a:srgbClr val="800000"/>
    <a:srgbClr val="D26315"/>
    <a:srgbClr val="FFC46D"/>
    <a:srgbClr val="FFCA09"/>
    <a:srgbClr val="FFB40F"/>
    <a:srgbClr val="FFBD29"/>
    <a:srgbClr val="F0975A"/>
    <a:srgbClr val="F9D3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6" autoAdjust="0"/>
    <p:restoredTop sz="94660"/>
  </p:normalViewPr>
  <p:slideViewPr>
    <p:cSldViewPr snapToGrid="0">
      <p:cViewPr varScale="1">
        <p:scale>
          <a:sx n="70" d="100"/>
          <a:sy n="70" d="100"/>
        </p:scale>
        <p:origin x="458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30" y="3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03675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3437" y="1"/>
            <a:ext cx="4003675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C7B13-1A99-40FD-A299-1119B2FB9AA4}" type="datetimeFigureOut">
              <a:rPr lang="en-US" smtClean="0"/>
              <a:t>6/20/2021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2225" y="857250"/>
            <a:ext cx="4116388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3925" y="3300412"/>
            <a:ext cx="73914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003675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3437" y="6513910"/>
            <a:ext cx="4003675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192C63-9B47-48BA-9544-F10ED2EF6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9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0E4D6-2450-4778-B069-DF64D8EF30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419FDD-3ACA-452C-A3FA-16EAEA28A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D383C0-7C68-429A-93D1-4B57BC02B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2ABE4-FCFA-4889-9BEE-3D2B4F8E9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6B1AE-7C62-4681-8A6D-D04767817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982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D7F74-0653-4170-A6D9-D32A1862B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E62974-FB34-49A3-9551-448682A33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4E61AE-FFBD-48C6-BFC5-46B594854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AD4B88-28C9-4F3E-B580-3C0D5E659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98A849-2353-41D8-B590-C2F0755C9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827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73921F-4CF4-4AC5-89AE-F83085A3C9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FBCE8B-446B-46E2-9EAA-92F81F237C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168DF0-2905-4F04-ACB6-6A587ADE2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9E4AC-2C35-4467-9683-783CA6E19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284F40-F1A2-4C33-934D-F8CF4A36C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434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86FF-A8AE-48EA-AD11-D022CF077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1BA62-FFFC-4EAF-A193-AC4EAD25C1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218CCA-4003-4E7C-BD94-8E238E730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0D3853-01B0-402E-AB4F-343EFA681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6F9BE-1DD8-4E50-BA1F-585719F2D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789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E8281-9E7A-4C4B-86C9-F3C3B14A1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BA8F20-4D32-4EC1-9CE9-491CB7266C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4F2DCE-9375-4B45-9C0F-AA3875951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B2BD1-6C25-448C-9018-C0D38F5EB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8D738-DF37-4596-ADC7-E5093B908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81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886E0-32B0-44F1-9820-2719B354A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9A454-A628-4549-B3DF-C57A7FDB24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1F2D1C-48D3-4C5D-8A6B-6FC371A1EA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02AA11-C0B7-49BD-8E73-9919E2A5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E620B9-A745-417B-B129-4085E772B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0FAD22-C3B8-4EC1-BD51-C5E7B9FA5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679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7760F-138D-4812-9BD0-2BBC3324F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944241-FBB2-4FF7-A3F0-06CA6EAE47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0470AD-0C84-4662-A0BC-618270753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6DDFA3-4243-4E98-BCB8-84F2E87C72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4314A0-C5CB-4478-8D0B-A28530DAF7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D66B74-98BD-435D-B9DC-3A5297986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6/20/2021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3A9C73-8072-4EF2-8F50-E91BE6F3F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526B84-8EBD-4A62-A7B0-2489F64B5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048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BAA21-BA42-4E61-9DDC-78DCB008C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38DC60-C136-486B-97DD-DE4C8CCEF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31C377-C17A-4867-ADF7-94B27098D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935308-2A2F-43BE-8886-DEB7F8467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674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61D541-2C9B-453E-9799-818D7D28E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6/20/2021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93F0CB-F6AD-4B8C-AF08-2D8F0EBF2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516927-4D19-47B1-8F50-88234994A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344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482DF-AAF0-4C32-85C6-120E4EDD6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2A58B-A491-4D1D-A7D8-AE75647F3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F77739-027E-41D2-9CE4-89C7321A9E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9DA1FA-12A9-45E7-92B7-75FA38EA7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1C5D9C-7457-4577-94F9-190FF7449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04304D-9D07-4722-823B-F7F0FE77F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130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0ABCF-565D-4681-A36A-C391158C0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400A7C-5F60-4D27-A653-61DF9F9E61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1BABFA-228F-4557-8B93-FF1BB4E3FC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949B8E-89D9-486E-8026-F2713A0E0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F29A4E-D9E4-486B-BB7A-3867CFC96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3BD587-F4C7-41C6-A0A3-41EE63F07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804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CD91BF-47D9-4063-B9C8-89A413B3C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D9675-C8B6-491B-B10E-5D71CBE66F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D9E518-5CB4-4833-BC2C-BDF68CA948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10F3B-5333-43C4-ADB5-B0FA09C912F1}" type="datetimeFigureOut">
              <a:rPr lang="en-US" smtClean="0"/>
              <a:t>6/20/2021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551ED-ACF3-487F-981E-7B78EF4B7C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7F8E5-6FED-4126-A0EF-ED835C4407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24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4811F-AC36-4C79-BE13-424C729CA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5125"/>
            <a:ext cx="10515600" cy="195248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From Formative to Summative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6AF71-882B-4BE5-8299-EBBAFF071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967999"/>
            <a:ext cx="10515600" cy="1208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AB7AC38-648C-4AF0-B59A-441E5625EBC0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50000">
                <a:schemeClr val="bg1">
                  <a:lumMod val="50000"/>
                </a:schemeClr>
              </a:gs>
              <a:gs pos="80000">
                <a:schemeClr val="bg1"/>
              </a:gs>
              <a:gs pos="20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6E8630-97A3-4AAF-A3BC-E7068388080D}"/>
              </a:ext>
            </a:extLst>
          </p:cNvPr>
          <p:cNvSpPr/>
          <p:nvPr/>
        </p:nvSpPr>
        <p:spPr>
          <a:xfrm>
            <a:off x="5201231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CE59E4E-05D1-4518-BC52-DF47215DF7A2}"/>
              </a:ext>
            </a:extLst>
          </p:cNvPr>
          <p:cNvSpPr/>
          <p:nvPr/>
        </p:nvSpPr>
        <p:spPr>
          <a:xfrm>
            <a:off x="5867400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6D26278-DD0D-4F5E-AFDC-92E3BF26DA44}"/>
              </a:ext>
            </a:extLst>
          </p:cNvPr>
          <p:cNvSpPr/>
          <p:nvPr/>
        </p:nvSpPr>
        <p:spPr>
          <a:xfrm rot="10800000">
            <a:off x="6533569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5606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20000"/>
                <a:lumOff val="80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75E33-C984-485C-B6AC-687299852F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Summative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3F1427-51CC-404C-BFD5-6CD983E72C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4272606"/>
          </a:xfrm>
        </p:spPr>
        <p:txBody>
          <a:bodyPr>
            <a:noAutofit/>
          </a:bodyPr>
          <a:lstStyle/>
          <a:p>
            <a:r>
              <a:rPr lang="en-US" sz="3200" dirty="0"/>
              <a:t>Capture an accumulation of knowledge at an end point</a:t>
            </a:r>
          </a:p>
          <a:p>
            <a:r>
              <a:rPr lang="en-US" sz="3200" dirty="0"/>
              <a:t>Report out a final score</a:t>
            </a:r>
          </a:p>
          <a:p>
            <a:r>
              <a:rPr lang="en-US" sz="3200" dirty="0"/>
              <a:t>Formal exercises</a:t>
            </a:r>
          </a:p>
          <a:p>
            <a:r>
              <a:rPr lang="en-US" sz="3200" dirty="0"/>
              <a:t>High-stakes</a:t>
            </a:r>
          </a:p>
          <a:p>
            <a:r>
              <a:rPr lang="en-US" sz="3200" dirty="0"/>
              <a:t>Little opportunity for feedback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4B592C-9BD2-4A84-81BC-5E6F59C219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Formative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A56FFA-5E29-4763-BE15-B101EC6D41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4"/>
            <a:ext cx="5183188" cy="4167575"/>
          </a:xfrm>
        </p:spPr>
        <p:txBody>
          <a:bodyPr>
            <a:normAutofit fontScale="85000" lnSpcReduction="10000"/>
          </a:bodyPr>
          <a:lstStyle/>
          <a:p>
            <a:pPr>
              <a:spcAft>
                <a:spcPts val="600"/>
              </a:spcAft>
            </a:pPr>
            <a:r>
              <a:rPr lang="en-US" sz="3800" dirty="0"/>
              <a:t>Part of the instructional cycle</a:t>
            </a:r>
          </a:p>
          <a:p>
            <a:pPr>
              <a:spcAft>
                <a:spcPts val="600"/>
              </a:spcAft>
            </a:pPr>
            <a:r>
              <a:rPr lang="en-US" sz="3800" dirty="0"/>
              <a:t>Report out areas of mastery and those needing work</a:t>
            </a:r>
          </a:p>
          <a:p>
            <a:pPr>
              <a:spcAft>
                <a:spcPts val="600"/>
              </a:spcAft>
            </a:pPr>
            <a:r>
              <a:rPr lang="en-US" sz="3800" dirty="0"/>
              <a:t>Formal or Informal</a:t>
            </a:r>
          </a:p>
          <a:p>
            <a:pPr>
              <a:spcAft>
                <a:spcPts val="600"/>
              </a:spcAft>
            </a:pPr>
            <a:r>
              <a:rPr lang="en-US" sz="3800" dirty="0"/>
              <a:t>Low-stakes practice</a:t>
            </a:r>
          </a:p>
          <a:p>
            <a:pPr>
              <a:spcAft>
                <a:spcPts val="600"/>
              </a:spcAft>
            </a:pPr>
            <a:r>
              <a:rPr lang="en-US" sz="3800" dirty="0"/>
              <a:t>Feedback to guide improvement</a:t>
            </a:r>
          </a:p>
          <a:p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BDDAA1F-9885-4861-8768-B47AAB27D653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4D2B491-B272-485E-8254-4A14854D1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4432" y="365125"/>
            <a:ext cx="4620956" cy="1325563"/>
          </a:xfrm>
        </p:spPr>
        <p:txBody>
          <a:bodyPr/>
          <a:lstStyle/>
          <a:p>
            <a:pPr algn="ctr"/>
            <a:r>
              <a:rPr lang="en-US" dirty="0"/>
              <a:t>Assessment Types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6798C68-2502-4EF4-B729-F8727CF61E07}"/>
              </a:ext>
            </a:extLst>
          </p:cNvPr>
          <p:cNvSpPr/>
          <p:nvPr/>
        </p:nvSpPr>
        <p:spPr>
          <a:xfrm>
            <a:off x="1395340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rgbClr val="0070C0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91AA328-B75A-4D8F-9D16-C11C374ACB3D}"/>
              </a:ext>
            </a:extLst>
          </p:cNvPr>
          <p:cNvSpPr/>
          <p:nvPr/>
        </p:nvSpPr>
        <p:spPr>
          <a:xfrm>
            <a:off x="2061509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E582100-E41C-4BCC-8AA8-ED034DF16C24}"/>
              </a:ext>
            </a:extLst>
          </p:cNvPr>
          <p:cNvSpPr/>
          <p:nvPr/>
        </p:nvSpPr>
        <p:spPr>
          <a:xfrm rot="10800000">
            <a:off x="2727678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8683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7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/>
      <p:bldP spid="5" grpId="0" build="p" animBg="1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75E33-C984-485C-B6AC-687299852F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10512424" cy="823912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4800" b="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Activity 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3F1427-51CC-404C-BFD5-6CD983E72C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427260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endParaRPr lang="en-US" sz="3200" dirty="0"/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/>
              <a:t>Build a list of formative assessment strategies </a:t>
            </a:r>
            <a:br>
              <a:rPr lang="en-US" sz="3200" dirty="0"/>
            </a:br>
            <a:r>
              <a:rPr lang="en-US" sz="3200" dirty="0"/>
              <a:t>you might use </a:t>
            </a:r>
            <a:br>
              <a:rPr lang="en-US" sz="3200" dirty="0"/>
            </a:br>
            <a:r>
              <a:rPr lang="en-US" sz="3200" dirty="0"/>
              <a:t>or might suggest </a:t>
            </a:r>
            <a:br>
              <a:rPr lang="en-US" sz="3200" dirty="0"/>
            </a:br>
            <a:r>
              <a:rPr lang="en-US" sz="3200" dirty="0"/>
              <a:t>to a new AP teacher.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BDDAA1F-9885-4861-8768-B47AAB27D653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4D2B491-B272-485E-8254-4A14854D1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66328" y="365125"/>
            <a:ext cx="4620956" cy="1325563"/>
          </a:xfrm>
        </p:spPr>
        <p:txBody>
          <a:bodyPr>
            <a:normAutofit/>
          </a:bodyPr>
          <a:lstStyle/>
          <a:p>
            <a:pPr algn="ctr"/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E582100-E41C-4BCC-8AA8-ED034DF16C24}"/>
              </a:ext>
            </a:extLst>
          </p:cNvPr>
          <p:cNvSpPr/>
          <p:nvPr/>
        </p:nvSpPr>
        <p:spPr>
          <a:xfrm rot="10800000">
            <a:off x="6391845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rgbClr val="FFE38B"/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1B1B0C3-4343-40FE-9C5B-EE9A144DC1B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See if the assessments fit into categories.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Suggest when you might use each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D0961B6-9172-42F6-993D-A73866CED8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4800" b="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The Follow-up</a:t>
            </a:r>
            <a:endParaRPr lang="en-US" sz="4800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F45DA72-BBC1-4373-BB9F-DC5E966937EB}"/>
              </a:ext>
            </a:extLst>
          </p:cNvPr>
          <p:cNvSpPr/>
          <p:nvPr/>
        </p:nvSpPr>
        <p:spPr>
          <a:xfrm>
            <a:off x="5730896" y="652049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rgbClr val="0070C0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73F7C0B-FD81-4DD2-A0A6-25E1D4649A9C}"/>
              </a:ext>
            </a:extLst>
          </p:cNvPr>
          <p:cNvSpPr/>
          <p:nvPr/>
        </p:nvSpPr>
        <p:spPr>
          <a:xfrm>
            <a:off x="5043991" y="652049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210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/>
      <p:bldP spid="7" grpId="0" build="p"/>
      <p:bldP spid="1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75E33-C984-485C-B6AC-687299852F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10512424" cy="823912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4800" b="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Activity 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3F1427-51CC-404C-BFD5-6CD983E72C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3703636" cy="427260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endParaRPr lang="en-US" sz="3200" dirty="0"/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/>
              <a:t>Study the following AP exam prompt (Q3, 2018), which contains content typically taught at the beginning of the school year.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BDDAA1F-9885-4861-8768-B47AAB27D653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4D2B491-B272-485E-8254-4A14854D1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66328" y="365125"/>
            <a:ext cx="4620956" cy="1325563"/>
          </a:xfrm>
        </p:spPr>
        <p:txBody>
          <a:bodyPr>
            <a:normAutofit/>
          </a:bodyPr>
          <a:lstStyle/>
          <a:p>
            <a:pPr algn="ctr"/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6798C68-2502-4EF4-B729-F8727CF61E07}"/>
              </a:ext>
            </a:extLst>
          </p:cNvPr>
          <p:cNvSpPr/>
          <p:nvPr/>
        </p:nvSpPr>
        <p:spPr>
          <a:xfrm>
            <a:off x="7243531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rgbClr val="0070C0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91AA328-B75A-4D8F-9D16-C11C374ACB3D}"/>
              </a:ext>
            </a:extLst>
          </p:cNvPr>
          <p:cNvSpPr/>
          <p:nvPr/>
        </p:nvSpPr>
        <p:spPr>
          <a:xfrm>
            <a:off x="7909700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E582100-E41C-4BCC-8AA8-ED034DF16C24}"/>
              </a:ext>
            </a:extLst>
          </p:cNvPr>
          <p:cNvSpPr/>
          <p:nvPr/>
        </p:nvSpPr>
        <p:spPr>
          <a:xfrm rot="10800000">
            <a:off x="8575869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1B1B0C3-4343-40FE-9C5B-EE9A144DC1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43451" y="2505074"/>
            <a:ext cx="6611938" cy="41586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/>
              <a:t>Why might students not be able to score well on this question this early in the course?</a:t>
            </a:r>
          </a:p>
          <a:p>
            <a:pPr marL="0" indent="0">
              <a:buNone/>
            </a:pPr>
            <a:r>
              <a:rPr lang="en-US" sz="3200" dirty="0"/>
              <a:t>What formative questions could allow for a slower, methodical unpacking of skills that focus on a steady progression towards mastery?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D0961B6-9172-42F6-993D-A73866CED8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09160" y="1681163"/>
            <a:ext cx="4463098" cy="823912"/>
          </a:xfrm>
        </p:spPr>
        <p:txBody>
          <a:bodyPr>
            <a:normAutofit/>
          </a:bodyPr>
          <a:lstStyle/>
          <a:p>
            <a:r>
              <a:rPr lang="en-US" sz="4800" b="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The questions: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5074132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/>
      <p:bldP spid="7" grpId="0" build="p"/>
      <p:bldP spid="1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3F1427-51CC-404C-BFD5-6CD983E72C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1198" y="1739210"/>
            <a:ext cx="10150157" cy="4272606"/>
          </a:xfrm>
        </p:spPr>
        <p:txBody>
          <a:bodyPr>
            <a:noAutofit/>
          </a:bodyPr>
          <a:lstStyle/>
          <a:p>
            <a:pPr marL="0" indent="27432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600" dirty="0"/>
              <a:t>Many works of literature contain a character who intentionally deceives others. The character’s dishonesty may be intended either to help or to hurt. Such a character, for example, may choose to mislead others for personal safety, to spare someone’s feelings, or to carry out a crime. </a:t>
            </a:r>
          </a:p>
          <a:p>
            <a:pPr marL="0" indent="27432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600" dirty="0"/>
              <a:t>Choose a novel or play in which a character deceives others. </a:t>
            </a:r>
            <a:br>
              <a:rPr lang="en-US" sz="2600" dirty="0"/>
            </a:br>
            <a:r>
              <a:rPr lang="en-US" sz="2600" dirty="0"/>
              <a:t>Then, in a well-written essay, analyze the motives for that character’s deception and discuss how the deception contributes to the meaning of the work as a whole. </a:t>
            </a:r>
          </a:p>
          <a:p>
            <a:pPr marL="0" indent="27432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600" dirty="0"/>
              <a:t>You may choose a work from the list below or another work of comparable literary merit. Do not merely summarize the plot.  </a:t>
            </a:r>
            <a:r>
              <a:rPr lang="en-US" sz="1800" dirty="0"/>
              <a:t>(2016)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BDDAA1F-9885-4861-8768-B47AAB27D653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4D2B491-B272-485E-8254-4A14854D1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66328" y="365125"/>
            <a:ext cx="4620956" cy="1325563"/>
          </a:xfrm>
        </p:spPr>
        <p:txBody>
          <a:bodyPr>
            <a:normAutofit/>
          </a:bodyPr>
          <a:lstStyle/>
          <a:p>
            <a:pPr algn="ctr"/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6798C68-2502-4EF4-B729-F8727CF61E07}"/>
              </a:ext>
            </a:extLst>
          </p:cNvPr>
          <p:cNvSpPr/>
          <p:nvPr/>
        </p:nvSpPr>
        <p:spPr>
          <a:xfrm>
            <a:off x="7243531" y="839502"/>
            <a:ext cx="457200" cy="36576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rgbClr val="0070C0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91AA328-B75A-4D8F-9D16-C11C374ACB3D}"/>
              </a:ext>
            </a:extLst>
          </p:cNvPr>
          <p:cNvSpPr/>
          <p:nvPr/>
        </p:nvSpPr>
        <p:spPr>
          <a:xfrm>
            <a:off x="7909700" y="839502"/>
            <a:ext cx="457200" cy="365760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E582100-E41C-4BCC-8AA8-ED034DF16C24}"/>
              </a:ext>
            </a:extLst>
          </p:cNvPr>
          <p:cNvSpPr/>
          <p:nvPr/>
        </p:nvSpPr>
        <p:spPr>
          <a:xfrm rot="10800000">
            <a:off x="8575869" y="839502"/>
            <a:ext cx="457200" cy="365760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5188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75E33-C984-485C-B6AC-687299852F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10512424" cy="823912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4800" b="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Personal Progress Checks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3F1427-51CC-404C-BFD5-6CD983E72C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59380"/>
            <a:ext cx="10053001" cy="75819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3200" i="1" dirty="0">
                <a:latin typeface="Cambria" panose="02040503050406030204" pitchFamily="18" charset="0"/>
                <a:ea typeface="Cambria" panose="02040503050406030204" pitchFamily="18" charset="0"/>
              </a:rPr>
              <a:t>Formative AP questions that provide feedback for focus: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BDDAA1F-9885-4861-8768-B47AAB27D653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4D2B491-B272-485E-8254-4A14854D1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66328" y="365125"/>
            <a:ext cx="4620956" cy="1325563"/>
          </a:xfrm>
        </p:spPr>
        <p:txBody>
          <a:bodyPr>
            <a:normAutofit/>
          </a:bodyPr>
          <a:lstStyle/>
          <a:p>
            <a:pPr algn="ctr"/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6798C68-2502-4EF4-B729-F8727CF61E07}"/>
              </a:ext>
            </a:extLst>
          </p:cNvPr>
          <p:cNvSpPr/>
          <p:nvPr/>
        </p:nvSpPr>
        <p:spPr>
          <a:xfrm>
            <a:off x="7243531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rgbClr val="0070C0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91AA328-B75A-4D8F-9D16-C11C374ACB3D}"/>
              </a:ext>
            </a:extLst>
          </p:cNvPr>
          <p:cNvSpPr/>
          <p:nvPr/>
        </p:nvSpPr>
        <p:spPr>
          <a:xfrm>
            <a:off x="7909700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E582100-E41C-4BCC-8AA8-ED034DF16C24}"/>
              </a:ext>
            </a:extLst>
          </p:cNvPr>
          <p:cNvSpPr/>
          <p:nvPr/>
        </p:nvSpPr>
        <p:spPr>
          <a:xfrm rot="10800000">
            <a:off x="8575869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1B1B0C3-4343-40FE-9C5B-EE9A144DC1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39788" y="3514725"/>
            <a:ext cx="10512424" cy="2920683"/>
          </a:xfrm>
        </p:spPr>
        <p:txBody>
          <a:bodyPr>
            <a:normAutofit/>
          </a:bodyPr>
          <a:lstStyle/>
          <a:p>
            <a:pPr indent="-457200">
              <a:lnSpc>
                <a:spcPct val="1000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sz="3200" dirty="0"/>
              <a:t>Measure content and skills through MCQs with rationales</a:t>
            </a:r>
          </a:p>
          <a:p>
            <a:pPr indent="-4572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3200" dirty="0"/>
              <a:t>Provide scoring guidelines aligned to the AP rubric for FRQs</a:t>
            </a:r>
          </a:p>
          <a:p>
            <a:pPr indent="-45720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3200" dirty="0"/>
              <a:t>Allow students to receive actionable feedback throughout</a:t>
            </a:r>
            <a:br>
              <a:rPr lang="en-US" sz="3200" dirty="0"/>
            </a:br>
            <a:r>
              <a:rPr lang="en-US" sz="3200" dirty="0"/>
              <a:t>	the year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A4AEB1-20A7-44E6-AA43-6BA90327F7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4149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75E33-C984-485C-B6AC-687299852F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10512424" cy="823912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4800" b="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Activity 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3F1427-51CC-404C-BFD5-6CD983E72C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91224" y="2585394"/>
            <a:ext cx="7509416" cy="3907481"/>
          </a:xfrm>
        </p:spPr>
        <p:txBody>
          <a:bodyPr>
            <a:noAutofit/>
          </a:bodyPr>
          <a:lstStyle/>
          <a:p>
            <a:pPr marL="0" indent="27432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200" dirty="0"/>
              <a:t>“And after all, our surroundings influence our lives and characters as much as fate, destiny or any supernatural agency.” Pauline Hopkins, Contending Forces </a:t>
            </a:r>
          </a:p>
          <a:p>
            <a:pPr marL="0" indent="27432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200" dirty="0"/>
              <a:t>Choose a novel or play in which cultural. physical, or geographical surroundings shape psychological or moral traits in a character. Then write a well-organized essay in which you analyze how surroundings affect this character and illuminate the meaning of the work as a whole. </a:t>
            </a:r>
          </a:p>
          <a:p>
            <a:pPr marL="0" indent="27432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200" dirty="0"/>
              <a:t>You may choose a work from the list below or one of comparable literary merit. Do not merely summarize the plot.   </a:t>
            </a:r>
            <a:r>
              <a:rPr lang="en-US" sz="1800" dirty="0"/>
              <a:t>(2012)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BDDAA1F-9885-4861-8768-B47AAB27D653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4D2B491-B272-485E-8254-4A14854D1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66328" y="365125"/>
            <a:ext cx="4620956" cy="1325563"/>
          </a:xfrm>
        </p:spPr>
        <p:txBody>
          <a:bodyPr>
            <a:normAutofit/>
          </a:bodyPr>
          <a:lstStyle/>
          <a:p>
            <a:pPr algn="ctr"/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E582100-E41C-4BCC-8AA8-ED034DF16C24}"/>
              </a:ext>
            </a:extLst>
          </p:cNvPr>
          <p:cNvSpPr/>
          <p:nvPr/>
        </p:nvSpPr>
        <p:spPr>
          <a:xfrm rot="10800000">
            <a:off x="4359118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rgbClr val="FFE38B"/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1B1B0C3-4343-40FE-9C5B-EE9A144DC1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989695" y="2505075"/>
            <a:ext cx="2365693" cy="36845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Which course skill is the item assessing?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D0961B6-9172-42F6-993D-A73866CED8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789670" y="1681163"/>
            <a:ext cx="2565718" cy="823912"/>
          </a:xfrm>
        </p:spPr>
        <p:txBody>
          <a:bodyPr>
            <a:normAutofit/>
          </a:bodyPr>
          <a:lstStyle/>
          <a:p>
            <a:r>
              <a:rPr lang="en-US" sz="4800" b="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Question</a:t>
            </a:r>
            <a:endParaRPr lang="en-US" sz="4800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F45DA72-BBC1-4373-BB9F-DC5E966937EB}"/>
              </a:ext>
            </a:extLst>
          </p:cNvPr>
          <p:cNvSpPr/>
          <p:nvPr/>
        </p:nvSpPr>
        <p:spPr>
          <a:xfrm>
            <a:off x="3698169" y="652049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rgbClr val="0070C0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73F7C0B-FD81-4DD2-A0A6-25E1D4649A9C}"/>
              </a:ext>
            </a:extLst>
          </p:cNvPr>
          <p:cNvSpPr/>
          <p:nvPr/>
        </p:nvSpPr>
        <p:spPr>
          <a:xfrm>
            <a:off x="3011264" y="652049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604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build="p"/>
      <p:bldP spid="7" grpId="0" build="p"/>
      <p:bldP spid="1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4811F-AC36-4C79-BE13-424C729CA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5125"/>
            <a:ext cx="10515600" cy="195248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From Formative to Summative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6AF71-882B-4BE5-8299-EBBAFF071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967999"/>
            <a:ext cx="10515600" cy="1208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AB7AC38-648C-4AF0-B59A-441E5625EBC0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50000">
                <a:schemeClr val="bg1">
                  <a:lumMod val="50000"/>
                </a:schemeClr>
              </a:gs>
              <a:gs pos="80000">
                <a:schemeClr val="bg1"/>
              </a:gs>
              <a:gs pos="20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6E8630-97A3-4AAF-A3BC-E7068388080D}"/>
              </a:ext>
            </a:extLst>
          </p:cNvPr>
          <p:cNvSpPr/>
          <p:nvPr/>
        </p:nvSpPr>
        <p:spPr>
          <a:xfrm>
            <a:off x="5201231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CE59E4E-05D1-4518-BC52-DF47215DF7A2}"/>
              </a:ext>
            </a:extLst>
          </p:cNvPr>
          <p:cNvSpPr/>
          <p:nvPr/>
        </p:nvSpPr>
        <p:spPr>
          <a:xfrm>
            <a:off x="5867400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6D26278-DD0D-4F5E-AFDC-92E3BF26DA44}"/>
              </a:ext>
            </a:extLst>
          </p:cNvPr>
          <p:cNvSpPr/>
          <p:nvPr/>
        </p:nvSpPr>
        <p:spPr>
          <a:xfrm rot="10800000">
            <a:off x="6533569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7665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1538</TotalTime>
  <Words>442</Words>
  <Application>Microsoft Office PowerPoint</Application>
  <PresentationFormat>Widescreen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Cambria</vt:lpstr>
      <vt:lpstr>Wingdings</vt:lpstr>
      <vt:lpstr>Office Theme</vt:lpstr>
      <vt:lpstr>From Formative to Summative</vt:lpstr>
      <vt:lpstr>Assessment Types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From Formative to Summative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Skip Nicholson</dc:creator>
  <cp:lastModifiedBy>Skip Nicholson</cp:lastModifiedBy>
  <cp:revision>98</cp:revision>
  <cp:lastPrinted>2019-05-05T06:30:29Z</cp:lastPrinted>
  <dcterms:created xsi:type="dcterms:W3CDTF">2019-04-18T07:18:03Z</dcterms:created>
  <dcterms:modified xsi:type="dcterms:W3CDTF">2021-06-21T00:11:02Z</dcterms:modified>
</cp:coreProperties>
</file>